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323" r:id="rId3"/>
    <p:sldId id="329" r:id="rId4"/>
    <p:sldId id="332" r:id="rId5"/>
    <p:sldId id="334" r:id="rId6"/>
    <p:sldId id="335" r:id="rId7"/>
    <p:sldId id="336" r:id="rId8"/>
    <p:sldId id="337" r:id="rId9"/>
    <p:sldId id="338" r:id="rId10"/>
    <p:sldId id="339" r:id="rId11"/>
    <p:sldId id="257" r:id="rId12"/>
    <p:sldId id="326" r:id="rId13"/>
    <p:sldId id="343" r:id="rId14"/>
    <p:sldId id="344" r:id="rId15"/>
    <p:sldId id="345" r:id="rId16"/>
    <p:sldId id="306" r:id="rId17"/>
    <p:sldId id="263" r:id="rId18"/>
    <p:sldId id="307" r:id="rId19"/>
    <p:sldId id="265" r:id="rId20"/>
    <p:sldId id="348" r:id="rId21"/>
    <p:sldId id="349" r:id="rId22"/>
    <p:sldId id="350" r:id="rId23"/>
    <p:sldId id="34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595"/>
  </p:normalViewPr>
  <p:slideViewPr>
    <p:cSldViewPr snapToGrid="0" snapToObjects="1">
      <p:cViewPr varScale="1">
        <p:scale>
          <a:sx n="90" d="100"/>
          <a:sy n="90" d="100"/>
        </p:scale>
        <p:origin x="232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CA684-C8C9-094D-9C4D-F835A0807004}" type="datetimeFigureOut">
              <a:rPr lang="en-US" smtClean="0"/>
              <a:t>12/14/18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BD840-7C7F-3C49-A31C-70C493F7E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039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ReLU</a:t>
            </a:r>
            <a:r>
              <a:rPr lang="en-US" sz="1200" dirty="0"/>
              <a:t> units can “die”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large gradient flowing through a </a:t>
            </a:r>
            <a:r>
              <a:rPr lang="en-US" sz="1200" dirty="0" err="1"/>
              <a:t>ReLU</a:t>
            </a:r>
            <a:r>
              <a:rPr lang="en-US" sz="1200" dirty="0"/>
              <a:t> could cause weights to update in such a way that the neuron will never activate on any </a:t>
            </a:r>
            <a:r>
              <a:rPr lang="en-US" sz="1200" dirty="0" err="1"/>
              <a:t>datapoint</a:t>
            </a:r>
            <a:r>
              <a:rPr lang="en-US" sz="1200" dirty="0"/>
              <a:t> again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gradient flowing through the unit will forever be zero from that point 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With a proper setting of the learning rate this is less frequently an issue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21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Σύμβολο κράτησης θέσης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Σύμβολο κράτησης θέσης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Σύμβολο κράτησης θέσης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20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Σύμβολο κράτησης θέσης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Σύμβολο κράτησης θέσης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Σύμβολο κράτησης θέσης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745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Σύμβολο κράτησης θέσης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Σύμβολο κράτησης θέσης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Exponentiate</a:t>
            </a:r>
            <a:r>
              <a:rPr lang="en-US" dirty="0"/>
              <a:t> to make it positive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MSE has nice mathematical properties which makes it easier to compute the gradient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 of the square, large errors have relatively greater influence on MSE.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Therefore, MAE is more robust to outliers since it does not make use of square. </a:t>
            </a:r>
            <a:endParaRPr lang="el-GR" dirty="0"/>
          </a:p>
        </p:txBody>
      </p:sp>
      <p:sp>
        <p:nvSpPr>
          <p:cNvPr id="4" name="Σύμβολο κράτησης θέσης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328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159EF-F9D3-9542-8576-56A0FD2360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F38C4B-B8A0-7043-A292-9A4E9ABB1A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AE44A-C02C-5F4F-8580-B515C1A9B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A51DD-70AC-C94E-9C02-F982BD78061F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BE933-9B28-8943-A777-76C8313EB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D60FD-D9F0-0741-80A6-86B82ADC1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BC3C2-6341-064E-B5D6-5F2FA7D04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20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B8507-62E2-8041-A448-CB5F186CA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AA1CA2-1C13-CF49-AEB9-99AA2BE0D3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8627E-0266-C44B-958C-7773F01DB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A51DD-70AC-C94E-9C02-F982BD78061F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FEB300-11AE-0447-964E-AF87FEE4F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6A390-A30E-3146-AA9E-7E15882B8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BC3C2-6341-064E-B5D6-5F2FA7D04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94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3CDD5C-0008-984F-A054-4FB9C52B87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D70848-F86E-9D47-A226-9AEE1E3ED1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04265-2737-6049-82FB-564BB763F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A51DD-70AC-C94E-9C02-F982BD78061F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47E91-41D0-444F-8A99-83C9F033B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2062F-C50A-AC45-839F-7446B8E2E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BC3C2-6341-064E-B5D6-5F2FA7D04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380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B18D9-3D8D-0142-9328-292110B28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8A1CF-971F-ED42-B620-FEEC6F4F4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7BA8C-BD13-1D49-9DFE-BE742C76F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A51DD-70AC-C94E-9C02-F982BD78061F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4D478-ECDA-7342-9B69-11BC2C506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0BE20-FB73-A743-95D9-2EA6E2F72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BC3C2-6341-064E-B5D6-5F2FA7D04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41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E1085-6F25-A746-9D8B-195443089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5A4D56-9FC1-594C-87FC-0C8824069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B56FE-799F-2D43-9BC8-F42FBD01A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A51DD-70AC-C94E-9C02-F982BD78061F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154AC-7D04-0141-B217-B34F850D8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EDF56-7006-AA4D-959A-064B74D25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BC3C2-6341-064E-B5D6-5F2FA7D04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86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D09FD-9C2F-FE4D-A0AC-3996B7DCA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A0010-D37B-2D40-B471-88D1192072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68B370-72D4-5A42-A9E6-8DFB0259F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4E9199-E60B-CC48-8A50-BF0EC972C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A51DD-70AC-C94E-9C02-F982BD78061F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7A9D5D-D24A-FC4C-B973-BC79AC7DA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E25EB-766C-E34D-8B30-87D3C0BEE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BC3C2-6341-064E-B5D6-5F2FA7D04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489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DED25-38E9-D344-87FC-982FC9A1F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E4AF9-A396-5546-8216-0F76A1082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DB0621-8B25-994B-B6BA-33D7C0A9FB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4F9DCD-B65A-5E40-81BB-082588BF4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1D1581-C6A9-AF4C-9CF5-CCC005D18A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5D9362-32D3-054A-9F7F-03D1D33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A51DD-70AC-C94E-9C02-F982BD78061F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25C6BB-F342-C249-9836-B7ADD3514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9FDB44-DEE5-0E4E-8CE9-FC8C6FB5E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BC3C2-6341-064E-B5D6-5F2FA7D04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48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5F730-9068-E948-B839-17A2EDC19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B90C34-FF0B-4F46-8E00-386BE756F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A51DD-70AC-C94E-9C02-F982BD78061F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D6FF03-5BDE-DB4F-A26A-84D17D834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E97645-29DF-D344-A683-F6EAA56A1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BC3C2-6341-064E-B5D6-5F2FA7D04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289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D73494-C91B-C24D-AB78-6442E816F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A51DD-70AC-C94E-9C02-F982BD78061F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DC9DB4-4310-014B-B86D-46373AE51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24053-C40F-1B44-954A-933B1AB1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BC3C2-6341-064E-B5D6-5F2FA7D04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89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6EF6B-DA54-854D-9AD1-485055BA5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33C64-7268-EE4E-9719-1014B5FE0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28F5F-9317-E940-8BD6-58399348DA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106E1F-427B-F94E-9D6B-1E6422DD2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A51DD-70AC-C94E-9C02-F982BD78061F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F6A47D-5933-ED4D-B771-CC712395B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030C84-1F5C-DB48-A254-E575B4EB5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BC3C2-6341-064E-B5D6-5F2FA7D04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270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AEC3-1683-2F41-B694-C08F3EED0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639EBF-68CD-4E45-BABA-6AF010DA4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EF2032-8D2F-2244-93A7-57004E2922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7D183B-C50D-B24C-B457-170341D37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A51DD-70AC-C94E-9C02-F982BD78061F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4B92EC-972F-B94D-A719-9BB77EEC1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373EC6-5056-3C41-B0FE-FA432669E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BC3C2-6341-064E-B5D6-5F2FA7D04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400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A5CA18-B7F8-614E-9667-F03AFE6AA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5FB14F-3014-6D43-9C64-20A295CD8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FC59-B70B-554E-8407-A8DC7139A1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6A51DD-70AC-C94E-9C02-F982BD78061F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2732F-F8C3-6B48-ADD3-D058D5B147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F1D8F-BB83-A642-B452-DE42ABA85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BC3C2-6341-064E-B5D6-5F2FA7D04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488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s.toronto.edu/~hinton/absps/JMLRdropout.pdf" TargetMode="Externa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gif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0E70B-1868-3F40-928B-B4477BFCAF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22C18-B2C7-D841-BEAC-808EF55823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7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>
            <a:extLst>
              <a:ext uri="{FF2B5EF4-FFF2-40B4-BE49-F238E27FC236}">
                <a16:creationId xmlns:a16="http://schemas.microsoft.com/office/drawing/2014/main" id="{DED643C7-F29E-234E-8BF1-4719CDF05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438" y="304801"/>
            <a:ext cx="8864600" cy="1300163"/>
          </a:xfrm>
        </p:spPr>
        <p:txBody>
          <a:bodyPr/>
          <a:lstStyle/>
          <a:p>
            <a:r>
              <a:rPr lang="en-GB" altLang="en-US" sz="4000"/>
              <a:t>The new way to train multi-layer NNs…</a:t>
            </a:r>
          </a:p>
        </p:txBody>
      </p:sp>
      <p:pic>
        <p:nvPicPr>
          <p:cNvPr id="60419" name="Picture 2">
            <a:extLst>
              <a:ext uri="{FF2B5EF4-FFF2-40B4-BE49-F238E27FC236}">
                <a16:creationId xmlns:a16="http://schemas.microsoft.com/office/drawing/2014/main" id="{12D97FA9-875C-5F4C-80E2-286C07046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289" y="1790701"/>
            <a:ext cx="6804025" cy="190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C93A2EC-7A2E-F248-A4B5-03E1D9CBBE64}"/>
              </a:ext>
            </a:extLst>
          </p:cNvPr>
          <p:cNvSpPr txBox="1">
            <a:spLocks/>
          </p:cNvSpPr>
          <p:nvPr/>
        </p:nvSpPr>
        <p:spPr bwMode="auto">
          <a:xfrm>
            <a:off x="1722438" y="3688557"/>
            <a:ext cx="6224587" cy="1981200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i="1" kern="0" dirty="0"/>
              <a:t>EACH of the (non-output) layers is trained to be an </a:t>
            </a:r>
            <a:r>
              <a:rPr lang="en-GB" altLang="en-US" sz="2800" b="1" i="1" kern="0" dirty="0"/>
              <a:t>auto-encoder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69C6504-564A-FD42-8F82-97C89BD4A1A4}"/>
              </a:ext>
            </a:extLst>
          </p:cNvPr>
          <p:cNvSpPr/>
          <p:nvPr/>
        </p:nvSpPr>
        <p:spPr>
          <a:xfrm>
            <a:off x="3251200" y="1574800"/>
            <a:ext cx="1320800" cy="2306638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0EB1C9E-A2DB-F341-8DCB-6A541B3E270D}"/>
              </a:ext>
            </a:extLst>
          </p:cNvPr>
          <p:cNvSpPr txBox="1">
            <a:spLocks/>
          </p:cNvSpPr>
          <p:nvPr/>
        </p:nvSpPr>
        <p:spPr bwMode="auto">
          <a:xfrm>
            <a:off x="3719513" y="5355431"/>
            <a:ext cx="7510462" cy="1219200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 algn="l">
              <a:defRPr/>
            </a:pPr>
            <a:r>
              <a:rPr lang="en-GB" altLang="en-US" sz="2800" i="1" kern="0" dirty="0"/>
              <a:t>To learn good features that describe what comes from the previous layer</a:t>
            </a:r>
            <a:endParaRPr lang="en-GB" altLang="en-US" b="1" i="1" kern="0" dirty="0"/>
          </a:p>
        </p:txBody>
      </p:sp>
    </p:spTree>
    <p:extLst>
      <p:ext uri="{BB962C8B-B14F-4D97-AF65-F5344CB8AC3E}">
        <p14:creationId xmlns:p14="http://schemas.microsoft.com/office/powerpoint/2010/main" val="2573582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59443-A56A-EB4C-87DC-5DECF26B6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Auto-encoder (Auto-Associative Network)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84A600-439B-5D45-97E7-498E353A7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607" y="1690688"/>
            <a:ext cx="6707791" cy="28701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75D0B7-1051-2D43-AD57-B3B91D7A7C03}"/>
              </a:ext>
            </a:extLst>
          </p:cNvPr>
          <p:cNvSpPr/>
          <p:nvPr/>
        </p:nvSpPr>
        <p:spPr>
          <a:xfrm>
            <a:off x="1107687" y="4834274"/>
            <a:ext cx="916258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An auto-encoder is trained, with a standard weight-adjustment algorithm to reproduce the input (for compression of data).</a:t>
            </a:r>
          </a:p>
          <a:p>
            <a:endParaRPr lang="en-GB" sz="2400" dirty="0"/>
          </a:p>
          <a:p>
            <a:r>
              <a:rPr lang="en-GB" sz="2400" dirty="0"/>
              <a:t>It captures the essential underlining features/structures of the data.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21709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BF9F24-56E0-2C4B-8290-A4DF016E2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33" y="1763486"/>
            <a:ext cx="8512096" cy="38118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5C87FA-1B8D-9940-BEBE-FF84E73F0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5029" y="180068"/>
            <a:ext cx="2793498" cy="22325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531578-D4DD-5C42-93EA-F4A9E5055215}"/>
              </a:ext>
            </a:extLst>
          </p:cNvPr>
          <p:cNvSpPr/>
          <p:nvPr/>
        </p:nvSpPr>
        <p:spPr>
          <a:xfrm>
            <a:off x="359227" y="6086929"/>
            <a:ext cx="112014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Helvetica" pitchFamily="2" charset="0"/>
              </a:rPr>
              <a:t>Iterate the learning, but randomize the order of the input vectors so that you don’t train in exactly the same order each iteration. Recall using the forwards phase algorithm.</a:t>
            </a:r>
          </a:p>
        </p:txBody>
      </p:sp>
    </p:spTree>
    <p:extLst>
      <p:ext uri="{BB962C8B-B14F-4D97-AF65-F5344CB8AC3E}">
        <p14:creationId xmlns:p14="http://schemas.microsoft.com/office/powerpoint/2010/main" val="1599230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>
            <a:extLst>
              <a:ext uri="{FF2B5EF4-FFF2-40B4-BE49-F238E27FC236}">
                <a16:creationId xmlns:a16="http://schemas.microsoft.com/office/drawing/2014/main" id="{770AAFB1-FFA2-8E4F-8BDA-CBB3CC9A2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771" y="304801"/>
            <a:ext cx="10381785" cy="1300163"/>
          </a:xfrm>
        </p:spPr>
        <p:txBody>
          <a:bodyPr/>
          <a:lstStyle/>
          <a:p>
            <a:r>
              <a:rPr lang="en-GB" altLang="en-US" sz="4000" dirty="0"/>
              <a:t>Intermediate layers are each trained to be auto-encoders (or similar) </a:t>
            </a:r>
          </a:p>
        </p:txBody>
      </p:sp>
      <p:pic>
        <p:nvPicPr>
          <p:cNvPr id="63491" name="Picture 2">
            <a:extLst>
              <a:ext uri="{FF2B5EF4-FFF2-40B4-BE49-F238E27FC236}">
                <a16:creationId xmlns:a16="http://schemas.microsoft.com/office/drawing/2014/main" id="{20B2A413-570D-AC45-8BF1-43741C689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289" y="1790701"/>
            <a:ext cx="6804025" cy="190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4A536D3-CE24-C44F-BB43-F59B94F0F0A8}"/>
              </a:ext>
            </a:extLst>
          </p:cNvPr>
          <p:cNvSpPr/>
          <p:nvPr/>
        </p:nvSpPr>
        <p:spPr>
          <a:xfrm>
            <a:off x="3322638" y="1657351"/>
            <a:ext cx="5262562" cy="2174875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ADE028-8096-304A-B0FD-0CD8BDDAC228}"/>
              </a:ext>
            </a:extLst>
          </p:cNvPr>
          <p:cNvSpPr/>
          <p:nvPr/>
        </p:nvSpPr>
        <p:spPr>
          <a:xfrm>
            <a:off x="1133474" y="4424660"/>
            <a:ext cx="100679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3200" kern="0" dirty="0"/>
              <a:t>By making this happen with (many) fewer units than the inputs, this forces the ‘hidden layer’ units to become good feature detectors</a:t>
            </a:r>
            <a:endParaRPr lang="en-GB" sz="3200" u="sng" kern="0" dirty="0"/>
          </a:p>
        </p:txBody>
      </p:sp>
    </p:spTree>
    <p:extLst>
      <p:ext uri="{BB962C8B-B14F-4D97-AF65-F5344CB8AC3E}">
        <p14:creationId xmlns:p14="http://schemas.microsoft.com/office/powerpoint/2010/main" val="4197906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>
            <a:extLst>
              <a:ext uri="{FF2B5EF4-FFF2-40B4-BE49-F238E27FC236}">
                <a16:creationId xmlns:a16="http://schemas.microsoft.com/office/drawing/2014/main" id="{45F4AE24-5AAE-9E41-86FC-4816AF35F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0" y="304801"/>
            <a:ext cx="10794380" cy="1300163"/>
          </a:xfrm>
        </p:spPr>
        <p:txBody>
          <a:bodyPr/>
          <a:lstStyle/>
          <a:p>
            <a:r>
              <a:rPr lang="en-GB" altLang="en-US" sz="4000" dirty="0"/>
              <a:t>Final layer trained to predict class based on outputs from previous layers</a:t>
            </a:r>
          </a:p>
        </p:txBody>
      </p:sp>
      <p:pic>
        <p:nvPicPr>
          <p:cNvPr id="64515" name="Picture 2">
            <a:extLst>
              <a:ext uri="{FF2B5EF4-FFF2-40B4-BE49-F238E27FC236}">
                <a16:creationId xmlns:a16="http://schemas.microsoft.com/office/drawing/2014/main" id="{8256EF30-7000-0444-9439-7C750A391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289" y="1790701"/>
            <a:ext cx="6804025" cy="190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6A76207-8CB2-5741-B6EE-D1AAA810BC30}"/>
              </a:ext>
            </a:extLst>
          </p:cNvPr>
          <p:cNvSpPr/>
          <p:nvPr/>
        </p:nvSpPr>
        <p:spPr>
          <a:xfrm>
            <a:off x="8399463" y="1657351"/>
            <a:ext cx="1181100" cy="2174875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B922C1-C207-3942-A4D8-16163F6533C8}"/>
              </a:ext>
            </a:extLst>
          </p:cNvPr>
          <p:cNvSpPr txBox="1"/>
          <p:nvPr/>
        </p:nvSpPr>
        <p:spPr>
          <a:xfrm>
            <a:off x="421699" y="4457700"/>
            <a:ext cx="1129405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Except the final layer, the training of the middle layers are NOT dependent on the desirable output of training data. The auto-encoder is similar to un-supervised learning of the feature vectors.</a:t>
            </a:r>
          </a:p>
        </p:txBody>
      </p:sp>
    </p:spTree>
    <p:extLst>
      <p:ext uri="{BB962C8B-B14F-4D97-AF65-F5344CB8AC3E}">
        <p14:creationId xmlns:p14="http://schemas.microsoft.com/office/powerpoint/2010/main" val="793014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22EC8-8F66-BC4D-BA81-0758B042F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Learning: 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05135-3627-EA45-987A-DCB84DFC8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Features automatically extracted and tuned for the desirable output</a:t>
            </a:r>
          </a:p>
          <a:p>
            <a:pPr lvl="1"/>
            <a:r>
              <a:rPr lang="en-US" dirty="0"/>
              <a:t>No feature engineering (often tricky) needed</a:t>
            </a:r>
          </a:p>
          <a:p>
            <a:r>
              <a:rPr lang="en-US" dirty="0"/>
              <a:t>Robustness to variations automatically learned</a:t>
            </a:r>
          </a:p>
          <a:p>
            <a:r>
              <a:rPr lang="en-US" dirty="0"/>
              <a:t>Reusable: the same network structure can be used for many applications and data types</a:t>
            </a:r>
          </a:p>
          <a:p>
            <a:r>
              <a:rPr lang="en-US" dirty="0"/>
              <a:t>Scalable to large volume of training data</a:t>
            </a:r>
          </a:p>
          <a:p>
            <a:pPr lvl="1"/>
            <a:r>
              <a:rPr lang="en-US" dirty="0"/>
              <a:t>Assisted with hardware acceleration like GPUs</a:t>
            </a:r>
          </a:p>
          <a:p>
            <a:pPr lvl="1"/>
            <a:r>
              <a:rPr lang="en-US" dirty="0"/>
              <a:t>Perfect companion with Big Data</a:t>
            </a:r>
          </a:p>
        </p:txBody>
      </p:sp>
    </p:spTree>
    <p:extLst>
      <p:ext uri="{BB962C8B-B14F-4D97-AF65-F5344CB8AC3E}">
        <p14:creationId xmlns:p14="http://schemas.microsoft.com/office/powerpoint/2010/main" val="1543485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59584" y="170632"/>
            <a:ext cx="11730037" cy="858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000" dirty="0"/>
              <a:t>Activation Function for DL: rectified linear unit (</a:t>
            </a:r>
            <a:r>
              <a:rPr lang="en-US" sz="4000" dirty="0" err="1"/>
              <a:t>ReLU</a:t>
            </a:r>
            <a:r>
              <a:rPr lang="en-US" sz="4000" dirty="0"/>
              <a:t>)</a:t>
            </a:r>
          </a:p>
        </p:txBody>
      </p:sp>
      <p:sp>
        <p:nvSpPr>
          <p:cNvPr id="2" name="Ορθογώνιο 1"/>
          <p:cNvSpPr/>
          <p:nvPr/>
        </p:nvSpPr>
        <p:spPr>
          <a:xfrm>
            <a:off x="567427" y="5177556"/>
            <a:ext cx="38989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Takes a real-valued number and thresholds it at zero</a:t>
            </a:r>
          </a:p>
          <a:p>
            <a:pPr>
              <a:defRPr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228669" y="5959421"/>
                <a:ext cx="102675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i="1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is-IS" sz="2000" i="1">
                          <a:latin typeface="Cambria Math" charset="0"/>
                        </a:rPr>
                        <m:t>→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+</m:t>
                          </m:r>
                        </m:sub>
                        <m:sup>
                          <m:r>
                            <a:rPr lang="en-US" sz="2000" i="1">
                              <a:latin typeface="Cambria Math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l-GR" sz="2000" i="1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669" y="5959421"/>
                <a:ext cx="1026755" cy="307777"/>
              </a:xfrm>
              <a:prstGeom prst="rect">
                <a:avLst/>
              </a:prstGeom>
              <a:blipFill>
                <a:blip r:embed="rId3"/>
                <a:stretch>
                  <a:fillRect l="-4878" r="-122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Εικόνα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41" y="1421632"/>
            <a:ext cx="4411324" cy="315499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599721" y="1200981"/>
            <a:ext cx="634462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Most Deep Networks use </a:t>
            </a:r>
            <a:r>
              <a:rPr lang="en-US" sz="3200" dirty="0" err="1"/>
              <a:t>ReLU</a:t>
            </a:r>
            <a:r>
              <a:rPr lang="en-US" sz="3200" dirty="0"/>
              <a:t> as the activation function </a:t>
            </a:r>
          </a:p>
          <a:p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Trains much faster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600" dirty="0"/>
              <a:t>accelerates the convergence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600" dirty="0"/>
              <a:t>due to linear, non-saturating form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Less expensive operations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600" dirty="0"/>
              <a:t>compared to sigmoid/</a:t>
            </a:r>
            <a:r>
              <a:rPr lang="en-US" sz="2600" dirty="0" err="1"/>
              <a:t>tanh</a:t>
            </a:r>
            <a:r>
              <a:rPr lang="en-US" sz="2600" dirty="0"/>
              <a:t> (exponentials etc.)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600" dirty="0"/>
              <a:t>implemented by simply thresholding a matrix at zero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More expressive</a:t>
            </a:r>
            <a:endParaRPr lang="en-US" sz="2600" b="1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Ορθογώνιο 7"/>
              <p:cNvSpPr/>
              <p:nvPr/>
            </p:nvSpPr>
            <p:spPr>
              <a:xfrm>
                <a:off x="2731321" y="5540630"/>
                <a:ext cx="19483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solidFill>
                            <a:srgbClr val="000000"/>
                          </a:solidFill>
                          <a:latin typeface="Cambria Math" charset="0"/>
                        </a:rPr>
                        <m:t>f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solidFill>
                            <a:srgbClr val="000000"/>
                          </a:solidFill>
                          <a:latin typeface="Cambria Math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0000"/>
                          </a:solidFill>
                          <a:latin typeface="Cambria Math" charset="0"/>
                        </a:rPr>
                        <m:t>max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charset="0"/>
                        </a:rPr>
                        <m:t>⁡(0,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l-GR" dirty="0"/>
              </a:p>
            </p:txBody>
          </p:sp>
        </mc:Choice>
        <mc:Fallback>
          <p:sp>
            <p:nvSpPr>
              <p:cNvPr id="8" name="Ορθογώνιο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321" y="5540630"/>
                <a:ext cx="1948354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Ορθογώνιο 9"/>
          <p:cNvSpPr/>
          <p:nvPr/>
        </p:nvSpPr>
        <p:spPr>
          <a:xfrm>
            <a:off x="2255424" y="4576626"/>
            <a:ext cx="2900149" cy="233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900" i="1" dirty="0"/>
              <a:t>http://</a:t>
            </a:r>
            <a:r>
              <a:rPr lang="en-US" sz="900" i="1" dirty="0" err="1"/>
              <a:t>adilmoujahid.com</a:t>
            </a:r>
            <a:r>
              <a:rPr lang="en-US" sz="900" i="1" dirty="0"/>
              <a:t>/images/</a:t>
            </a:r>
            <a:r>
              <a:rPr lang="en-US" sz="900" i="1" dirty="0" err="1"/>
              <a:t>activation.png</a:t>
            </a:r>
            <a:endParaRPr lang="en-US" sz="900" i="1" dirty="0"/>
          </a:p>
        </p:txBody>
      </p:sp>
    </p:spTree>
    <p:extLst>
      <p:ext uri="{BB962C8B-B14F-4D97-AF65-F5344CB8AC3E}">
        <p14:creationId xmlns:p14="http://schemas.microsoft.com/office/powerpoint/2010/main" val="1598216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Εικόνα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00" y="1041401"/>
            <a:ext cx="5956300" cy="2405993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942975" y="182564"/>
            <a:ext cx="10687049" cy="858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dirty="0"/>
              <a:t>Overfitting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603998" y="4280410"/>
            <a:ext cx="50546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500" dirty="0"/>
              <a:t>Learned hypothesis may </a:t>
            </a:r>
            <a:r>
              <a:rPr lang="en-US" sz="2500" b="1" dirty="0"/>
              <a:t>fit</a:t>
            </a:r>
            <a:r>
              <a:rPr lang="en-US" sz="2500" dirty="0"/>
              <a:t> the training data very well, even for outliers (</a:t>
            </a:r>
            <a:r>
              <a:rPr lang="en-US" sz="2500" b="1" dirty="0"/>
              <a:t>noise</a:t>
            </a:r>
            <a:r>
              <a:rPr lang="en-US" sz="2500" dirty="0"/>
              <a:t>) but fail to </a:t>
            </a:r>
            <a:r>
              <a:rPr lang="en-US" sz="2500" b="1" dirty="0"/>
              <a:t>generalize</a:t>
            </a:r>
            <a:r>
              <a:rPr lang="en-US" sz="2500" dirty="0"/>
              <a:t> to new examples (test data)</a:t>
            </a:r>
            <a:endParaRPr lang="el-GR" sz="2500" dirty="0"/>
          </a:p>
        </p:txBody>
      </p:sp>
      <p:pic>
        <p:nvPicPr>
          <p:cNvPr id="20" name="Εικόνα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0" y="3447394"/>
            <a:ext cx="3956050" cy="2906053"/>
          </a:xfrm>
          <a:prstGeom prst="rect">
            <a:avLst/>
          </a:prstGeom>
        </p:spPr>
      </p:pic>
      <p:sp>
        <p:nvSpPr>
          <p:cNvPr id="2" name="Ορθογώνιο 1"/>
          <p:cNvSpPr/>
          <p:nvPr/>
        </p:nvSpPr>
        <p:spPr>
          <a:xfrm>
            <a:off x="5956300" y="352757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i="1" dirty="0"/>
              <a:t>http://</a:t>
            </a:r>
            <a:r>
              <a:rPr lang="en-US" sz="900" i="1" dirty="0" err="1"/>
              <a:t>wiki.bethanycrane.com</a:t>
            </a:r>
            <a:r>
              <a:rPr lang="en-US" sz="900" i="1" dirty="0"/>
              <a:t>/overfitting-of-data</a:t>
            </a:r>
          </a:p>
        </p:txBody>
      </p:sp>
      <p:sp>
        <p:nvSpPr>
          <p:cNvPr id="4" name="Ορθογώνιο 3"/>
          <p:cNvSpPr/>
          <p:nvPr/>
        </p:nvSpPr>
        <p:spPr>
          <a:xfrm>
            <a:off x="1866900" y="6433629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i="1" dirty="0"/>
              <a:t>https://</a:t>
            </a:r>
            <a:r>
              <a:rPr lang="en-US" sz="900" i="1" dirty="0" err="1"/>
              <a:t>www.neuraldesigner.com</a:t>
            </a:r>
            <a:r>
              <a:rPr lang="en-US" sz="900" i="1" dirty="0"/>
              <a:t>/images/learning/</a:t>
            </a:r>
            <a:r>
              <a:rPr lang="en-US" sz="900" i="1" dirty="0" err="1"/>
              <a:t>selection_error.svg</a:t>
            </a:r>
            <a:endParaRPr lang="el-GR" sz="900" i="1" dirty="0"/>
          </a:p>
        </p:txBody>
      </p:sp>
    </p:spTree>
    <p:extLst>
      <p:ext uri="{BB962C8B-B14F-4D97-AF65-F5344CB8AC3E}">
        <p14:creationId xmlns:p14="http://schemas.microsoft.com/office/powerpoint/2010/main" val="1880811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6" y="1013847"/>
            <a:ext cx="3821145" cy="2044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4325" y="3437565"/>
            <a:ext cx="10929937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Penalization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Regularization term that penalizes big weights, added to the objective function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Weight decay 𝛌 determines the impact of regularization term during training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big 𝛌 </a:t>
            </a:r>
            <a:r>
              <a:rPr lang="en-US" dirty="0">
                <a:sym typeface="Wingdings"/>
              </a:rPr>
              <a:t> big </a:t>
            </a:r>
            <a:r>
              <a:rPr lang="en-US" dirty="0"/>
              <a:t>penalty for big weights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075280" y="182564"/>
            <a:ext cx="8041440" cy="858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Regularization</a:t>
            </a:r>
          </a:p>
        </p:txBody>
      </p:sp>
      <p:sp>
        <p:nvSpPr>
          <p:cNvPr id="9" name="Ορθογώνιο 8"/>
          <p:cNvSpPr/>
          <p:nvPr/>
        </p:nvSpPr>
        <p:spPr>
          <a:xfrm>
            <a:off x="4686300" y="1232430"/>
            <a:ext cx="700087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Dropout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Randomly drop units (along with their connections) during training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Each unit retained with fixed probability p, independent of other units </a:t>
            </a:r>
          </a:p>
          <a:p>
            <a:pPr marL="285750" indent="-285750">
              <a:buClr>
                <a:schemeClr val="tx1"/>
              </a:buClr>
              <a:buFont typeface="Arial" charset="0"/>
              <a:buChar char="•"/>
            </a:pPr>
            <a:r>
              <a:rPr lang="en-US" dirty="0"/>
              <a:t>Hyper-parameter p to be chosen (tuned)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Ορθογώνιο 12"/>
              <p:cNvSpPr/>
              <p:nvPr/>
            </p:nvSpPr>
            <p:spPr>
              <a:xfrm>
                <a:off x="7886932" y="3768240"/>
                <a:ext cx="3516600" cy="7643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𝑟𝑒𝑔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i="1">
                              <a:latin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 </m:t>
                      </m:r>
                      <m:r>
                        <a:rPr lang="en-US" i="1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i="1">
                              <a:latin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l-GR" i="1"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supHide m:val="on"/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charset="0"/>
                            </a:rPr>
                            <m:t>𝑘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l-GR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Ορθογώνιο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932" y="3768240"/>
                <a:ext cx="3516600" cy="764312"/>
              </a:xfrm>
              <a:prstGeom prst="rect">
                <a:avLst/>
              </a:prstGeom>
              <a:blipFill>
                <a:blip r:embed="rId4"/>
                <a:stretch>
                  <a:fillRect t="-121311" r="-5036" b="-168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314325" y="4932429"/>
            <a:ext cx="8186738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Early-stopping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Use validation error to decide when to stop training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Stop when the error has not reduced after n subsequent epochs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n: </a:t>
            </a:r>
            <a:r>
              <a:rPr lang="en-US" i="1" dirty="0"/>
              <a:t>patience </a:t>
            </a:r>
          </a:p>
          <a:p>
            <a:endParaRPr lang="el-GR" dirty="0"/>
          </a:p>
        </p:txBody>
      </p:sp>
      <p:sp>
        <p:nvSpPr>
          <p:cNvPr id="5" name="Ορθογώνιο 4"/>
          <p:cNvSpPr/>
          <p:nvPr/>
        </p:nvSpPr>
        <p:spPr>
          <a:xfrm>
            <a:off x="4686299" y="2666705"/>
            <a:ext cx="71294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222222"/>
                </a:solidFill>
                <a:latin typeface="Arial" charset="0"/>
              </a:rPr>
              <a:t>Srivastava, </a:t>
            </a:r>
            <a:r>
              <a:rPr lang="en-US" sz="1200" i="1" dirty="0" err="1">
                <a:solidFill>
                  <a:srgbClr val="222222"/>
                </a:solidFill>
                <a:latin typeface="Arial" charset="0"/>
              </a:rPr>
              <a:t>Nitish</a:t>
            </a:r>
            <a:r>
              <a:rPr lang="en-US" sz="1200" i="1" dirty="0">
                <a:solidFill>
                  <a:srgbClr val="222222"/>
                </a:solidFill>
                <a:latin typeface="Arial" charset="0"/>
              </a:rPr>
              <a:t>, et al. </a:t>
            </a:r>
            <a:r>
              <a:rPr lang="en-US" sz="1200" i="1" dirty="0">
                <a:solidFill>
                  <a:srgbClr val="222222"/>
                </a:solidFill>
                <a:latin typeface="Arial" charset="0"/>
                <a:hlinkClick r:id="rId5"/>
              </a:rPr>
              <a:t>"Dropout: a simple way to prevent neural networks from overfitting."</a:t>
            </a:r>
            <a:r>
              <a:rPr lang="en-US" sz="1200" i="1" dirty="0">
                <a:solidFill>
                  <a:srgbClr val="222222"/>
                </a:solidFill>
                <a:latin typeface="Arial" charset="0"/>
              </a:rPr>
              <a:t> Journal of machine learning research (2014)</a:t>
            </a:r>
            <a:endParaRPr lang="el-GR" sz="1200" i="1" dirty="0"/>
          </a:p>
        </p:txBody>
      </p:sp>
    </p:spTree>
    <p:extLst>
      <p:ext uri="{BB962C8B-B14F-4D97-AF65-F5344CB8AC3E}">
        <p14:creationId xmlns:p14="http://schemas.microsoft.com/office/powerpoint/2010/main" val="583742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814388" y="95463"/>
            <a:ext cx="9302332" cy="858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400" dirty="0"/>
              <a:t>Cost functions and output</a:t>
            </a:r>
          </a:p>
        </p:txBody>
      </p:sp>
      <p:cxnSp>
        <p:nvCxnSpPr>
          <p:cNvPr id="14" name="Ευθεία γραμμή σύνδεσης 13"/>
          <p:cNvCxnSpPr/>
          <p:nvPr/>
        </p:nvCxnSpPr>
        <p:spPr>
          <a:xfrm flipH="1">
            <a:off x="7024460" y="1453238"/>
            <a:ext cx="11341" cy="499739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781439" y="983695"/>
            <a:ext cx="19287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Classification</a:t>
            </a:r>
            <a:endParaRPr lang="el-GR" sz="25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7725442" y="1053128"/>
            <a:ext cx="162711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Regression</a:t>
            </a:r>
            <a:endParaRPr lang="el-GR" sz="2500" b="1" dirty="0"/>
          </a:p>
        </p:txBody>
      </p:sp>
      <p:sp>
        <p:nvSpPr>
          <p:cNvPr id="18" name="Ορθογώνιο 17"/>
          <p:cNvSpPr/>
          <p:nvPr/>
        </p:nvSpPr>
        <p:spPr>
          <a:xfrm>
            <a:off x="1820096" y="1680578"/>
            <a:ext cx="10863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</a:rPr>
              <a:t>Training </a:t>
            </a:r>
          </a:p>
          <a:p>
            <a:r>
              <a:rPr lang="en-US" b="1" dirty="0">
                <a:solidFill>
                  <a:srgbClr val="222222"/>
                </a:solidFill>
              </a:rPr>
              <a:t>examples</a:t>
            </a:r>
            <a:endParaRPr lang="el-GR" dirty="0"/>
          </a:p>
        </p:txBody>
      </p:sp>
      <p:sp>
        <p:nvSpPr>
          <p:cNvPr id="19" name="TextBox 18"/>
          <p:cNvSpPr txBox="1"/>
          <p:nvPr/>
        </p:nvSpPr>
        <p:spPr>
          <a:xfrm>
            <a:off x="3336229" y="1715572"/>
            <a:ext cx="3301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22222"/>
                </a:solidFill>
              </a:rPr>
              <a:t>R</a:t>
            </a:r>
            <a:r>
              <a:rPr lang="en-US" baseline="30000" dirty="0">
                <a:solidFill>
                  <a:srgbClr val="222222"/>
                </a:solidFill>
              </a:rPr>
              <a:t>n</a:t>
            </a:r>
            <a:r>
              <a:rPr lang="en-US" dirty="0">
                <a:solidFill>
                  <a:srgbClr val="222222"/>
                </a:solidFill>
              </a:rPr>
              <a:t> x {class_1, ..., </a:t>
            </a:r>
            <a:r>
              <a:rPr lang="en-US" dirty="0" err="1">
                <a:solidFill>
                  <a:srgbClr val="222222"/>
                </a:solidFill>
              </a:rPr>
              <a:t>class_m</a:t>
            </a:r>
            <a:r>
              <a:rPr lang="en-US" dirty="0">
                <a:solidFill>
                  <a:srgbClr val="222222"/>
                </a:solidFill>
              </a:rPr>
              <a:t>} </a:t>
            </a:r>
          </a:p>
          <a:p>
            <a:pPr algn="ctr"/>
            <a:r>
              <a:rPr lang="en-US" dirty="0">
                <a:solidFill>
                  <a:srgbClr val="222222"/>
                </a:solidFill>
              </a:rPr>
              <a:t>(</a:t>
            </a:r>
            <a:r>
              <a:rPr lang="en-US" i="1" dirty="0">
                <a:solidFill>
                  <a:srgbClr val="222222"/>
                </a:solidFill>
              </a:rPr>
              <a:t>one-hot encoding</a:t>
            </a:r>
            <a:r>
              <a:rPr lang="en-US" dirty="0">
                <a:solidFill>
                  <a:srgbClr val="222222"/>
                </a:solidFill>
              </a:rPr>
              <a:t>)</a:t>
            </a:r>
            <a:endParaRPr lang="el-GR" dirty="0"/>
          </a:p>
        </p:txBody>
      </p:sp>
      <p:sp>
        <p:nvSpPr>
          <p:cNvPr id="20" name="Ορθογώνιο 19"/>
          <p:cNvSpPr/>
          <p:nvPr/>
        </p:nvSpPr>
        <p:spPr>
          <a:xfrm>
            <a:off x="7301848" y="1723111"/>
            <a:ext cx="2814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222222"/>
                </a:solidFill>
              </a:rPr>
              <a:t>R</a:t>
            </a:r>
            <a:r>
              <a:rPr lang="en-US" baseline="30000" dirty="0">
                <a:solidFill>
                  <a:srgbClr val="222222"/>
                </a:solidFill>
              </a:rPr>
              <a:t>n</a:t>
            </a:r>
            <a:r>
              <a:rPr lang="en-US" dirty="0">
                <a:solidFill>
                  <a:srgbClr val="222222"/>
                </a:solidFill>
              </a:rPr>
              <a:t> x R</a:t>
            </a:r>
            <a:r>
              <a:rPr lang="en-US" baseline="30000" dirty="0">
                <a:solidFill>
                  <a:srgbClr val="222222"/>
                </a:solidFill>
              </a:rPr>
              <a:t>m</a:t>
            </a:r>
            <a:endParaRPr lang="en-US" dirty="0">
              <a:solidFill>
                <a:srgbClr val="222222"/>
              </a:solidFill>
            </a:endParaRPr>
          </a:p>
        </p:txBody>
      </p:sp>
      <p:sp>
        <p:nvSpPr>
          <p:cNvPr id="21" name="Ορθογώνιο 20"/>
          <p:cNvSpPr/>
          <p:nvPr/>
        </p:nvSpPr>
        <p:spPr>
          <a:xfrm>
            <a:off x="1820097" y="2733159"/>
            <a:ext cx="9236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</a:rPr>
              <a:t>Output </a:t>
            </a:r>
          </a:p>
          <a:p>
            <a:r>
              <a:rPr lang="en-US" b="1" dirty="0">
                <a:solidFill>
                  <a:srgbClr val="222222"/>
                </a:solidFill>
              </a:rPr>
              <a:t>Layer</a:t>
            </a:r>
            <a:endParaRPr lang="el-GR" dirty="0"/>
          </a:p>
        </p:txBody>
      </p:sp>
      <p:sp>
        <p:nvSpPr>
          <p:cNvPr id="22" name="TextBox 21"/>
          <p:cNvSpPr txBox="1"/>
          <p:nvPr/>
        </p:nvSpPr>
        <p:spPr>
          <a:xfrm>
            <a:off x="3096420" y="2669104"/>
            <a:ext cx="382508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Soft-max</a:t>
            </a:r>
          </a:p>
          <a:p>
            <a:pPr algn="ctr"/>
            <a:r>
              <a:rPr lang="en-US" sz="1600" dirty="0"/>
              <a:t> [map </a:t>
            </a:r>
            <a:r>
              <a:rPr lang="en-US" sz="1600" dirty="0">
                <a:solidFill>
                  <a:srgbClr val="222222"/>
                </a:solidFill>
              </a:rPr>
              <a:t>R</a:t>
            </a:r>
            <a:r>
              <a:rPr lang="en-US" sz="1600" baseline="30000" dirty="0">
                <a:solidFill>
                  <a:srgbClr val="222222"/>
                </a:solidFill>
              </a:rPr>
              <a:t>n </a:t>
            </a:r>
            <a:r>
              <a:rPr lang="en-US" sz="1600" dirty="0">
                <a:solidFill>
                  <a:srgbClr val="222222"/>
                </a:solidFill>
              </a:rPr>
              <a:t>to a probability distribution]</a:t>
            </a:r>
            <a:endParaRPr lang="el-GR" sz="1600" dirty="0"/>
          </a:p>
        </p:txBody>
      </p:sp>
      <p:sp>
        <p:nvSpPr>
          <p:cNvPr id="23" name="Ορθογώνιο 22"/>
          <p:cNvSpPr/>
          <p:nvPr/>
        </p:nvSpPr>
        <p:spPr>
          <a:xfrm>
            <a:off x="7301847" y="2678669"/>
            <a:ext cx="38291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222222"/>
                </a:solidFill>
              </a:rPr>
              <a:t>Linear (Identity) or Sigmoid</a:t>
            </a:r>
          </a:p>
        </p:txBody>
      </p:sp>
      <p:sp>
        <p:nvSpPr>
          <p:cNvPr id="24" name="Ορθογώνιο 23"/>
          <p:cNvSpPr/>
          <p:nvPr/>
        </p:nvSpPr>
        <p:spPr>
          <a:xfrm>
            <a:off x="1820095" y="4442548"/>
            <a:ext cx="994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</a:rPr>
              <a:t>Cost </a:t>
            </a:r>
          </a:p>
          <a:p>
            <a:r>
              <a:rPr lang="en-US" b="1" dirty="0">
                <a:solidFill>
                  <a:srgbClr val="222222"/>
                </a:solidFill>
              </a:rPr>
              <a:t>function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382845" y="4455328"/>
            <a:ext cx="3025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Cross-entropy</a:t>
            </a:r>
            <a:endParaRPr lang="el-GR" dirty="0"/>
          </a:p>
        </p:txBody>
      </p:sp>
      <p:sp>
        <p:nvSpPr>
          <p:cNvPr id="26" name="Ορθογώνιο 25"/>
          <p:cNvSpPr/>
          <p:nvPr/>
        </p:nvSpPr>
        <p:spPr>
          <a:xfrm>
            <a:off x="7095631" y="4599754"/>
            <a:ext cx="2814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222222"/>
                </a:solidFill>
              </a:rPr>
              <a:t>SSE</a:t>
            </a:r>
          </a:p>
        </p:txBody>
      </p:sp>
      <p:pic>
        <p:nvPicPr>
          <p:cNvPr id="32" name="Εικόνα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344" y="3289002"/>
            <a:ext cx="2895600" cy="673100"/>
          </a:xfrm>
          <a:prstGeom prst="rect">
            <a:avLst/>
          </a:prstGeom>
        </p:spPr>
      </p:pic>
      <p:pic>
        <p:nvPicPr>
          <p:cNvPr id="33" name="Εικόνα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596" y="3327102"/>
            <a:ext cx="1524000" cy="762000"/>
          </a:xfrm>
          <a:prstGeom prst="rect">
            <a:avLst/>
          </a:prstGeom>
        </p:spPr>
      </p:pic>
      <p:sp>
        <p:nvSpPr>
          <p:cNvPr id="35" name="Ορθογώνιο 34"/>
          <p:cNvSpPr/>
          <p:nvPr/>
        </p:nvSpPr>
        <p:spPr>
          <a:xfrm>
            <a:off x="8964724" y="3827195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400" dirty="0"/>
              <a:t>f(x)=x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90120" y="6192668"/>
            <a:ext cx="2703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Many other cost functions.</a:t>
            </a:r>
            <a:endParaRPr lang="el-G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2166979" y="5140087"/>
                <a:ext cx="4557723" cy="6058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sz="1400" i="1">
                              <a:latin typeface="Cambria Math" charset="0"/>
                            </a:rPr>
                            <m:t>𝜃</m:t>
                          </m:r>
                        </m:e>
                      </m:d>
                      <m:r>
                        <a:rPr lang="el-GR" sz="1400" i="1">
                          <a:latin typeface="Cambria Math" charset="0"/>
                        </a:rPr>
                        <m:t>=</m:t>
                      </m:r>
                      <m:r>
                        <a:rPr lang="en-US" sz="1400" i="1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1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charset="0"/>
                                </a:rPr>
                                <m:t>𝐾</m:t>
                              </m:r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1400" i="1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sz="14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n-US" sz="1400" i="1">
                                          <a:latin typeface="Cambria Math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Sup>
                                        <m:sSub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400" i="1">
                                                  <a:latin typeface="Cambria Math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sz="1400" i="1">
                                              <a:latin typeface="Cambria Math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14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i="1">
                                              <a:latin typeface="Cambria Math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  <m:r>
                                        <a:rPr lang="en-US" sz="1400" i="1">
                                          <a:latin typeface="Cambria Math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mr-I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latin typeface="Cambria Math" charset="0"/>
                                            </a:rPr>
                                            <m:t>1−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400" i="1">
                                                  <a:latin typeface="Cambria Math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400" i="1">
                                                  <a:latin typeface="Cambria Math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sz="1400" i="1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1400" i="1">
                                                  <a:latin typeface="Cambria Math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  <m:r>
                                        <a:rPr lang="en-US" sz="1400" i="1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mr-I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latin typeface="Cambria Math" charset="0"/>
                                            </a:rPr>
                                            <m:t>1− 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1400" i="1">
                                                      <a:latin typeface="Cambria Math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400" i="1">
                                                      <a:latin typeface="Cambria Math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l-GR" sz="1400" dirty="0"/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979" y="5140087"/>
                <a:ext cx="4557723" cy="605807"/>
              </a:xfrm>
              <a:prstGeom prst="rect">
                <a:avLst/>
              </a:prstGeom>
              <a:blipFill>
                <a:blip r:embed="rId5"/>
                <a:stretch>
                  <a:fillRect l="-556" t="-114583" b="-18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/>
              <p:cNvSpPr txBox="1"/>
              <p:nvPr/>
            </p:nvSpPr>
            <p:spPr>
              <a:xfrm>
                <a:off x="9262241" y="4540965"/>
                <a:ext cx="2038442" cy="5881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sz="1400" i="1">
                              <a:latin typeface="Cambria Math" charset="0"/>
                            </a:rPr>
                            <m:t>𝜃</m:t>
                          </m:r>
                        </m:e>
                      </m:d>
                      <m:r>
                        <a:rPr lang="el-GR" sz="1400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1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mr-I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mr-IN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is-I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sz="14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n-US" sz="1400" i="1">
                                          <a:latin typeface="Cambria Math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sz="14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n-US" sz="1400" i="1">
                                          <a:latin typeface="Cambria Math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l-GR" sz="1400" dirty="0"/>
              </a:p>
            </p:txBody>
          </p:sp>
        </mc:Choice>
        <mc:Fallback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2241" y="4540965"/>
                <a:ext cx="2038442" cy="588174"/>
              </a:xfrm>
              <a:prstGeom prst="rect">
                <a:avLst/>
              </a:prstGeom>
              <a:blipFill>
                <a:blip r:embed="rId6"/>
                <a:stretch>
                  <a:fillRect l="-1852" t="-119149" b="-182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9559759" y="5202386"/>
                <a:ext cx="1907958" cy="5881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sz="1400" i="1">
                              <a:latin typeface="Cambria Math" charset="0"/>
                            </a:rPr>
                            <m:t>𝜃</m:t>
                          </m:r>
                        </m:e>
                      </m:d>
                      <m:r>
                        <a:rPr lang="el-GR" sz="1400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1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hr-HR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s-I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1400" i="1">
                                  <a:latin typeface="Cambria Math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l-GR" sz="1400" dirty="0"/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9759" y="5202386"/>
                <a:ext cx="1907958" cy="588174"/>
              </a:xfrm>
              <a:prstGeom prst="rect">
                <a:avLst/>
              </a:prstGeom>
              <a:blipFill>
                <a:blip r:embed="rId7"/>
                <a:stretch>
                  <a:fillRect l="-1987" t="-119149" b="-182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Ορθογώνιο 42"/>
          <p:cNvSpPr/>
          <p:nvPr/>
        </p:nvSpPr>
        <p:spPr>
          <a:xfrm>
            <a:off x="6929056" y="5195157"/>
            <a:ext cx="2814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222222"/>
                </a:solidFill>
              </a:rPr>
              <a:t>Mean Absolute Error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7922B0-F0A0-E248-8F6F-281B8890A80E}"/>
              </a:ext>
            </a:extLst>
          </p:cNvPr>
          <p:cNvSpPr txBox="1"/>
          <p:nvPr/>
        </p:nvSpPr>
        <p:spPr>
          <a:xfrm>
            <a:off x="9743928" y="1723111"/>
            <a:ext cx="20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inputs, m outputs</a:t>
            </a:r>
          </a:p>
        </p:txBody>
      </p:sp>
    </p:spTree>
    <p:extLst>
      <p:ext uri="{BB962C8B-B14F-4D97-AF65-F5344CB8AC3E}">
        <p14:creationId xmlns:p14="http://schemas.microsoft.com/office/powerpoint/2010/main" val="3580368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D5E3C-6122-624D-AD09-D22D8FBC4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Perceptron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4B3F26-3039-B446-A6AE-53D9D1D71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554" y="1690688"/>
            <a:ext cx="4711205" cy="37651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D632FD-117E-6744-A446-5343C0D68E42}"/>
              </a:ext>
            </a:extLst>
          </p:cNvPr>
          <p:cNvSpPr/>
          <p:nvPr/>
        </p:nvSpPr>
        <p:spPr>
          <a:xfrm>
            <a:off x="555171" y="1920466"/>
            <a:ext cx="554082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Training a MLP: </a:t>
            </a:r>
            <a:r>
              <a:rPr lang="en-US" i="1" dirty="0">
                <a:latin typeface="Helvetica" pitchFamily="2" charset="0"/>
              </a:rPr>
              <a:t>forwards</a:t>
            </a:r>
            <a:r>
              <a:rPr lang="en-US" dirty="0">
                <a:latin typeface="Helvetica" pitchFamily="2" charset="0"/>
              </a:rPr>
              <a:t> (</a:t>
            </a:r>
            <a:r>
              <a:rPr lang="en-US" dirty="0">
                <a:effectLst/>
                <a:latin typeface="Helvetica" pitchFamily="2" charset="0"/>
              </a:rPr>
              <a:t>working out what the outputs are for the given inputs based on the current weights) and </a:t>
            </a:r>
            <a:r>
              <a:rPr lang="en-US" i="1" dirty="0">
                <a:effectLst/>
                <a:latin typeface="Helvetica" pitchFamily="2" charset="0"/>
              </a:rPr>
              <a:t>backwards</a:t>
            </a:r>
            <a:r>
              <a:rPr lang="en-US" dirty="0">
                <a:effectLst/>
                <a:latin typeface="Helvetica" pitchFamily="2" charset="0"/>
              </a:rPr>
              <a:t> (updating the weights according to the error, which is a function of the difference between the outputs and the targets).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b="1" dirty="0"/>
              <a:t>Back-propagation of error</a:t>
            </a:r>
            <a:r>
              <a:rPr lang="en-US" dirty="0"/>
              <a:t>: SSE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Activating function: the sigmoid function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>
              <a:effectLst/>
              <a:latin typeface="Helvetica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C0CC5F-C5F2-9D4B-B1F3-FA13A1769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829" y="3942498"/>
            <a:ext cx="2844800" cy="698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9E7AA1-1C53-4F46-9F07-485AC3800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225" y="4989348"/>
            <a:ext cx="2420356" cy="16101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468F25-2409-D44F-BF56-9C7ADA6F5D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171" y="5079668"/>
            <a:ext cx="2237922" cy="605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D606DE-F11F-8B44-9C15-A4607DB3C8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649" y="5824115"/>
            <a:ext cx="3230336" cy="5907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42A4E8-BB29-ED41-B4FA-FAB3E7CCE01E}"/>
              </a:ext>
            </a:extLst>
          </p:cNvPr>
          <p:cNvSpPr/>
          <p:nvPr/>
        </p:nvSpPr>
        <p:spPr>
          <a:xfrm>
            <a:off x="6365713" y="5491584"/>
            <a:ext cx="55401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Universal Approximation Theorem: </a:t>
            </a:r>
            <a:r>
              <a:rPr lang="en-US" dirty="0"/>
              <a:t>an NN with a single hidden layer can </a:t>
            </a:r>
            <a:r>
              <a:rPr lang="en-US" i="1" dirty="0"/>
              <a:t>represent</a:t>
            </a:r>
            <a:r>
              <a:rPr lang="en-US" dirty="0"/>
              <a:t> a wide variety of interesting functions when given appropriate parameters, and thus can </a:t>
            </a:r>
            <a:r>
              <a:rPr lang="en-GB" altLang="en-US" dirty="0"/>
              <a:t>learn perfectly any classification problem.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91291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2C1E4-AD32-704F-9137-4B1E4A7F3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 (CNNs)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206395-887E-4947-AD66-BF3A8DED7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547813"/>
            <a:ext cx="11353800" cy="46022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79BC9F-3307-554A-B72A-50222EAE7AC6}"/>
              </a:ext>
            </a:extLst>
          </p:cNvPr>
          <p:cNvSpPr/>
          <p:nvPr/>
        </p:nvSpPr>
        <p:spPr>
          <a:xfrm>
            <a:off x="590550" y="6342260"/>
            <a:ext cx="10763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Main CNN idea: Compute vectors of snapshots (convolution) and group them afterwards (pooling)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0DE6D2-6A6D-514B-A484-6C9E1EE7A12B}"/>
              </a:ext>
            </a:extLst>
          </p:cNvPr>
          <p:cNvSpPr/>
          <p:nvPr/>
        </p:nvSpPr>
        <p:spPr>
          <a:xfrm>
            <a:off x="5262562" y="6015950"/>
            <a:ext cx="10910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www.mdpi.com</a:t>
            </a:r>
            <a:r>
              <a:rPr lang="en-US" sz="1200" dirty="0"/>
              <a:t>/entropy/entropy-19-00242/</a:t>
            </a:r>
            <a:r>
              <a:rPr lang="en-US" sz="1200" dirty="0" err="1"/>
              <a:t>article_deploy</a:t>
            </a:r>
            <a:r>
              <a:rPr lang="en-US" sz="1200" dirty="0"/>
              <a:t>/html/images/entropy-19-00242-g001.png</a:t>
            </a:r>
          </a:p>
        </p:txBody>
      </p:sp>
    </p:spTree>
    <p:extLst>
      <p:ext uri="{BB962C8B-B14F-4D97-AF65-F5344CB8AC3E}">
        <p14:creationId xmlns:p14="http://schemas.microsoft.com/office/powerpoint/2010/main" val="1524310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F1A5F-F5C7-9349-AC5D-8DE969B7C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 (CNNs)</a:t>
            </a:r>
          </a:p>
        </p:txBody>
      </p:sp>
      <p:pic>
        <p:nvPicPr>
          <p:cNvPr id="4" name="Picture 3" descr="convolution_schematic.gif">
            <a:extLst>
              <a:ext uri="{FF2B5EF4-FFF2-40B4-BE49-F238E27FC236}">
                <a16:creationId xmlns:a16="http://schemas.microsoft.com/office/drawing/2014/main" id="{703BF472-97F5-0A45-A2DD-BAE6437A9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736" y="1581204"/>
            <a:ext cx="2450893" cy="17924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2560AA-AC99-1049-93D5-0600B730FFDE}"/>
              </a:ext>
            </a:extLst>
          </p:cNvPr>
          <p:cNvSpPr/>
          <p:nvPr/>
        </p:nvSpPr>
        <p:spPr>
          <a:xfrm>
            <a:off x="2031415" y="3381484"/>
            <a:ext cx="783072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i="1" dirty="0"/>
              <a:t>http://</a:t>
            </a:r>
            <a:r>
              <a:rPr lang="en-US" sz="900" i="1" dirty="0" err="1"/>
              <a:t>deeplearning.stanford.edu</a:t>
            </a:r>
            <a:r>
              <a:rPr lang="en-US" sz="900" i="1" dirty="0"/>
              <a:t>/wiki/</a:t>
            </a:r>
            <a:r>
              <a:rPr lang="en-US" sz="900" i="1" dirty="0" err="1"/>
              <a:t>index.php</a:t>
            </a:r>
            <a:r>
              <a:rPr lang="en-US" sz="900" i="1" dirty="0"/>
              <a:t>/</a:t>
            </a:r>
            <a:r>
              <a:rPr lang="en-US" sz="900" i="1" dirty="0" err="1"/>
              <a:t>Feature_extraction_using_convolution</a:t>
            </a:r>
            <a:endParaRPr lang="en-US" sz="900" i="1" dirty="0"/>
          </a:p>
        </p:txBody>
      </p:sp>
      <p:pic>
        <p:nvPicPr>
          <p:cNvPr id="6" name="Εικόνα 12">
            <a:extLst>
              <a:ext uri="{FF2B5EF4-FFF2-40B4-BE49-F238E27FC236}">
                <a16:creationId xmlns:a16="http://schemas.microsoft.com/office/drawing/2014/main" id="{E48FECDE-69DA-7347-95DB-7A9A4A741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877" y="1716983"/>
            <a:ext cx="1447800" cy="1371600"/>
          </a:xfrm>
          <a:prstGeom prst="rect">
            <a:avLst/>
          </a:prstGeom>
        </p:spPr>
      </p:pic>
      <p:pic>
        <p:nvPicPr>
          <p:cNvPr id="7" name="Εικόνα 13">
            <a:extLst>
              <a:ext uri="{FF2B5EF4-FFF2-40B4-BE49-F238E27FC236}">
                <a16:creationId xmlns:a16="http://schemas.microsoft.com/office/drawing/2014/main" id="{0FD4ACDF-D085-AF4A-A1BF-84EF40DDE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797" y="2002733"/>
            <a:ext cx="889000" cy="800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788161-D593-E54D-BAC9-09103467DF54}"/>
              </a:ext>
            </a:extLst>
          </p:cNvPr>
          <p:cNvSpPr txBox="1"/>
          <p:nvPr/>
        </p:nvSpPr>
        <p:spPr>
          <a:xfrm>
            <a:off x="2534414" y="3050483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Input matrix</a:t>
            </a:r>
            <a:endParaRPr lang="el-G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925658-9BB3-7045-9467-FB676F5D967D}"/>
              </a:ext>
            </a:extLst>
          </p:cNvPr>
          <p:cNvSpPr txBox="1"/>
          <p:nvPr/>
        </p:nvSpPr>
        <p:spPr>
          <a:xfrm>
            <a:off x="4008837" y="2727317"/>
            <a:ext cx="1814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Convolutional </a:t>
            </a:r>
          </a:p>
          <a:p>
            <a:pPr algn="ctr"/>
            <a:r>
              <a:rPr lang="en-US" dirty="0"/>
              <a:t>3x3 filter</a:t>
            </a:r>
            <a:endParaRPr lang="el-GR" dirty="0"/>
          </a:p>
        </p:txBody>
      </p:sp>
      <p:sp>
        <p:nvSpPr>
          <p:cNvPr id="10" name="Δεξιό βέλος 16">
            <a:extLst>
              <a:ext uri="{FF2B5EF4-FFF2-40B4-BE49-F238E27FC236}">
                <a16:creationId xmlns:a16="http://schemas.microsoft.com/office/drawing/2014/main" id="{F84ECB6B-3B24-3C41-9B8D-BF053200005C}"/>
              </a:ext>
            </a:extLst>
          </p:cNvPr>
          <p:cNvSpPr/>
          <p:nvPr/>
        </p:nvSpPr>
        <p:spPr>
          <a:xfrm>
            <a:off x="5946775" y="2103933"/>
            <a:ext cx="742880" cy="48463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10A114-B712-2049-8497-13EA0EBCA7E0}"/>
              </a:ext>
            </a:extLst>
          </p:cNvPr>
          <p:cNvSpPr/>
          <p:nvPr/>
        </p:nvSpPr>
        <p:spPr>
          <a:xfrm>
            <a:off x="313961" y="2179846"/>
            <a:ext cx="17569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/>
              <a:t>Convolution</a:t>
            </a:r>
          </a:p>
        </p:txBody>
      </p:sp>
      <p:pic>
        <p:nvPicPr>
          <p:cNvPr id="12" name="Εικόνα 8">
            <a:extLst>
              <a:ext uri="{FF2B5EF4-FFF2-40B4-BE49-F238E27FC236}">
                <a16:creationId xmlns:a16="http://schemas.microsoft.com/office/drawing/2014/main" id="{A72FD93D-5AB5-D54D-8273-72A0E7FDB3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501" y="3841308"/>
            <a:ext cx="4047814" cy="2257435"/>
          </a:xfrm>
          <a:prstGeom prst="rect">
            <a:avLst/>
          </a:prstGeom>
        </p:spPr>
      </p:pic>
      <p:sp>
        <p:nvSpPr>
          <p:cNvPr id="13" name="Ορθογώνιο 1">
            <a:extLst>
              <a:ext uri="{FF2B5EF4-FFF2-40B4-BE49-F238E27FC236}">
                <a16:creationId xmlns:a16="http://schemas.microsoft.com/office/drawing/2014/main" id="{7D2C15A2-871B-6D4E-950A-7578E1396DBB}"/>
              </a:ext>
            </a:extLst>
          </p:cNvPr>
          <p:cNvSpPr/>
          <p:nvPr/>
        </p:nvSpPr>
        <p:spPr>
          <a:xfrm>
            <a:off x="4842053" y="5739319"/>
            <a:ext cx="502008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i="1" dirty="0">
                <a:latin typeface="Arial" charset="0"/>
                <a:ea typeface="Arial" charset="0"/>
                <a:cs typeface="Arial" charset="0"/>
              </a:rPr>
              <a:t>https://</a:t>
            </a:r>
            <a:r>
              <a:rPr lang="en-US" sz="900" i="1" dirty="0" err="1">
                <a:latin typeface="Arial" charset="0"/>
                <a:ea typeface="Arial" charset="0"/>
                <a:cs typeface="Arial" charset="0"/>
              </a:rPr>
              <a:t>shafeentejani.github.io</a:t>
            </a:r>
            <a:r>
              <a:rPr lang="en-US" sz="900" i="1" dirty="0">
                <a:latin typeface="Arial" charset="0"/>
                <a:ea typeface="Arial" charset="0"/>
                <a:cs typeface="Arial" charset="0"/>
              </a:rPr>
              <a:t>/assets/images/</a:t>
            </a:r>
            <a:r>
              <a:rPr lang="en-US" sz="900" i="1" dirty="0" err="1">
                <a:latin typeface="Arial" charset="0"/>
                <a:ea typeface="Arial" charset="0"/>
                <a:cs typeface="Arial" charset="0"/>
              </a:rPr>
              <a:t>pooling.gif</a:t>
            </a:r>
            <a:endParaRPr lang="en-US" sz="9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F3D949-6282-D248-93A3-51A24D1C95FC}"/>
              </a:ext>
            </a:extLst>
          </p:cNvPr>
          <p:cNvSpPr/>
          <p:nvPr/>
        </p:nvSpPr>
        <p:spPr>
          <a:xfrm>
            <a:off x="313961" y="4805124"/>
            <a:ext cx="11464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/>
              <a:t>Pooling</a:t>
            </a:r>
          </a:p>
        </p:txBody>
      </p:sp>
    </p:spTree>
    <p:extLst>
      <p:ext uri="{BB962C8B-B14F-4D97-AF65-F5344CB8AC3E}">
        <p14:creationId xmlns:p14="http://schemas.microsoft.com/office/powerpoint/2010/main" val="3714163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DE1C-8680-CC49-89DF-2AF6FE8EC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Recurrent Neural Networks (RNNs)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AD7B70-8E10-3C46-85D1-24C48B549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1" y="4328345"/>
            <a:ext cx="6786562" cy="1779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5562EF-DF67-FA4E-9760-8D26B0FF2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8" y="1280081"/>
            <a:ext cx="4875267" cy="26918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7375BF-DD78-734E-940A-2B3E1E591F6D}"/>
              </a:ext>
            </a:extLst>
          </p:cNvPr>
          <p:cNvSpPr txBox="1"/>
          <p:nvPr/>
        </p:nvSpPr>
        <p:spPr>
          <a:xfrm>
            <a:off x="5305506" y="1504175"/>
            <a:ext cx="6472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RNN has a short-term memory: it has two inputs, the present and the recent past. 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1E3830-78D7-8240-9019-1B0B831042E3}"/>
              </a:ext>
            </a:extLst>
          </p:cNvPr>
          <p:cNvSpPr/>
          <p:nvPr/>
        </p:nvSpPr>
        <p:spPr>
          <a:xfrm>
            <a:off x="5289605" y="2378453"/>
            <a:ext cx="66976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It is important for sequential data (e.g., time series or natural language sentences) where the sequence of data contains crucial information about what is coming next.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5F12EB-C31C-AB4D-90EE-9C8752E13632}"/>
              </a:ext>
            </a:extLst>
          </p:cNvPr>
          <p:cNvSpPr/>
          <p:nvPr/>
        </p:nvSpPr>
        <p:spPr>
          <a:xfrm>
            <a:off x="7254085" y="3938588"/>
            <a:ext cx="473312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i="0" u="none" strike="noStrike" dirty="0">
                <a:effectLst/>
                <a:latin typeface="medium-content-serif-font"/>
              </a:rPr>
              <a:t>Training using Backpropagation Through Time (BPTT): </a:t>
            </a:r>
            <a:r>
              <a:rPr lang="en-US" sz="2400" dirty="0"/>
              <a:t>the error is back-propagated from the last to the first timestep for each timestep and the weights is updated accordingly. Expensive there are a large number of timesteps.</a:t>
            </a:r>
          </a:p>
        </p:txBody>
      </p:sp>
    </p:spTree>
    <p:extLst>
      <p:ext uri="{BB962C8B-B14F-4D97-AF65-F5344CB8AC3E}">
        <p14:creationId xmlns:p14="http://schemas.microsoft.com/office/powerpoint/2010/main" val="3284272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8B141-9AA1-954E-8081-5F448E4CD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1B24-6680-6D4C-B489-20AD38FDA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Generative models</a:t>
            </a:r>
          </a:p>
          <a:p>
            <a:r>
              <a:rPr lang="en-US" dirty="0"/>
              <a:t>GANs &amp; Adversarial training</a:t>
            </a:r>
          </a:p>
          <a:p>
            <a:r>
              <a:rPr lang="en-US" dirty="0"/>
              <a:t>Bayesian Deep Learning</a:t>
            </a:r>
          </a:p>
          <a:p>
            <a:r>
              <a:rPr lang="en-US" dirty="0"/>
              <a:t>DL for unsupervised learning</a:t>
            </a:r>
          </a:p>
          <a:p>
            <a:r>
              <a:rPr lang="en-US"/>
              <a:t>Graphical Neural Network (GNN)</a:t>
            </a:r>
            <a:endParaRPr lang="en-US" dirty="0"/>
          </a:p>
          <a:p>
            <a:endParaRPr lang="en-US" dirty="0"/>
          </a:p>
          <a:p>
            <a:r>
              <a:rPr lang="en-US" dirty="0"/>
              <a:t>To learn more on deep learning:</a:t>
            </a:r>
          </a:p>
          <a:p>
            <a:pPr lvl="1"/>
            <a:r>
              <a:rPr lang="en-US" dirty="0"/>
              <a:t>Deep Learning Specialization on Coursera: https://</a:t>
            </a:r>
            <a:r>
              <a:rPr lang="en-US" dirty="0" err="1"/>
              <a:t>www.coursera.org</a:t>
            </a:r>
            <a:r>
              <a:rPr lang="en-US" dirty="0"/>
              <a:t>/specializations/deep-learning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529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>
            <a:extLst>
              <a:ext uri="{FF2B5EF4-FFF2-40B4-BE49-F238E27FC236}">
                <a16:creationId xmlns:a16="http://schemas.microsoft.com/office/drawing/2014/main" id="{D72A7B0F-4069-544D-A77C-8B133FB32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364" y="161925"/>
            <a:ext cx="10829924" cy="1143000"/>
          </a:xfrm>
          <a:noFill/>
        </p:spPr>
        <p:txBody>
          <a:bodyPr>
            <a:normAutofit fontScale="90000"/>
          </a:bodyPr>
          <a:lstStyle/>
          <a:p>
            <a:r>
              <a:rPr lang="en-GB" altLang="en-US" dirty="0"/>
              <a:t>Deep Learning using </a:t>
            </a:r>
            <a:r>
              <a:rPr lang="en-GB" altLang="en-US" i="1" dirty="0"/>
              <a:t>multiple layers </a:t>
            </a:r>
            <a:r>
              <a:rPr lang="en-GB" altLang="en-US" dirty="0"/>
              <a:t>neural networks</a:t>
            </a: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09C5364C-0225-F54A-867B-345976FC1829}"/>
              </a:ext>
            </a:extLst>
          </p:cNvPr>
          <p:cNvSpPr txBox="1">
            <a:spLocks/>
          </p:cNvSpPr>
          <p:nvPr/>
        </p:nvSpPr>
        <p:spPr bwMode="auto">
          <a:xfrm>
            <a:off x="800100" y="3856040"/>
            <a:ext cx="10644188" cy="1157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 algn="l">
              <a:defRPr/>
            </a:pPr>
            <a:r>
              <a:rPr lang="en-GB" altLang="en-US" sz="2600" b="1" kern="0" dirty="0"/>
              <a:t>Many-layer neural network architectures are capable of learning the true underlying features and ‘feature logic’, and  therefore generalize very well …</a:t>
            </a:r>
          </a:p>
        </p:txBody>
      </p:sp>
      <p:pic>
        <p:nvPicPr>
          <p:cNvPr id="51204" name="Picture 2">
            <a:extLst>
              <a:ext uri="{FF2B5EF4-FFF2-40B4-BE49-F238E27FC236}">
                <a16:creationId xmlns:a16="http://schemas.microsoft.com/office/drawing/2014/main" id="{75B1E450-455F-C546-9420-D79419BED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519" y="1571626"/>
            <a:ext cx="6805613" cy="190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7498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>
            <a:extLst>
              <a:ext uri="{FF2B5EF4-FFF2-40B4-BE49-F238E27FC236}">
                <a16:creationId xmlns:a16="http://schemas.microsoft.com/office/drawing/2014/main" id="{C4E31EF0-FBB5-8F4F-88F8-79376758B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3" y="304801"/>
            <a:ext cx="10858500" cy="1300163"/>
          </a:xfrm>
        </p:spPr>
        <p:txBody>
          <a:bodyPr/>
          <a:lstStyle/>
          <a:p>
            <a:r>
              <a:rPr lang="en-GB" altLang="en-US" sz="4000" dirty="0"/>
              <a:t>However, no efficient algorithm available to learn multi-layer NNs until recently</a:t>
            </a:r>
          </a:p>
        </p:txBody>
      </p:sp>
      <p:pic>
        <p:nvPicPr>
          <p:cNvPr id="54275" name="Picture 2">
            <a:extLst>
              <a:ext uri="{FF2B5EF4-FFF2-40B4-BE49-F238E27FC236}">
                <a16:creationId xmlns:a16="http://schemas.microsoft.com/office/drawing/2014/main" id="{135040B4-CBCA-5149-90F5-85770CCE0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289" y="1790701"/>
            <a:ext cx="6804025" cy="190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0196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>
            <a:extLst>
              <a:ext uri="{FF2B5EF4-FFF2-40B4-BE49-F238E27FC236}">
                <a16:creationId xmlns:a16="http://schemas.microsoft.com/office/drawing/2014/main" id="{4201911E-84D4-0A44-890F-E13598023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438" y="304801"/>
            <a:ext cx="8864600" cy="1300163"/>
          </a:xfrm>
        </p:spPr>
        <p:txBody>
          <a:bodyPr/>
          <a:lstStyle/>
          <a:p>
            <a:r>
              <a:rPr lang="en-GB" altLang="en-US" sz="4000"/>
              <a:t>The new way to train multi-layer NNs…</a:t>
            </a:r>
          </a:p>
        </p:txBody>
      </p:sp>
      <p:pic>
        <p:nvPicPr>
          <p:cNvPr id="55299" name="Picture 2">
            <a:extLst>
              <a:ext uri="{FF2B5EF4-FFF2-40B4-BE49-F238E27FC236}">
                <a16:creationId xmlns:a16="http://schemas.microsoft.com/office/drawing/2014/main" id="{3BFB4B65-0868-8841-A649-212B26101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289" y="1790701"/>
            <a:ext cx="6804025" cy="190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27B445F-6736-384C-BD57-AA0A5C33CD5A}"/>
              </a:ext>
            </a:extLst>
          </p:cNvPr>
          <p:cNvSpPr txBox="1">
            <a:spLocks/>
          </p:cNvSpPr>
          <p:nvPr/>
        </p:nvSpPr>
        <p:spPr bwMode="auto">
          <a:xfrm>
            <a:off x="2228851" y="4033839"/>
            <a:ext cx="3317875" cy="7207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Train </a:t>
            </a:r>
            <a:r>
              <a:rPr lang="en-GB" altLang="en-US" sz="2800" b="1" kern="0" dirty="0"/>
              <a:t>this</a:t>
            </a:r>
            <a:r>
              <a:rPr lang="en-GB" altLang="en-US" sz="2800" kern="0" dirty="0"/>
              <a:t> layer first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90E2C24-DEA6-0D42-8EBC-A0EE7E57B8F1}"/>
              </a:ext>
            </a:extLst>
          </p:cNvPr>
          <p:cNvSpPr/>
          <p:nvPr/>
        </p:nvSpPr>
        <p:spPr>
          <a:xfrm>
            <a:off x="3251200" y="1574800"/>
            <a:ext cx="1320800" cy="2306638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10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51379462-148A-5240-A871-7E94A3473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438" y="304801"/>
            <a:ext cx="8864600" cy="1300163"/>
          </a:xfrm>
        </p:spPr>
        <p:txBody>
          <a:bodyPr/>
          <a:lstStyle/>
          <a:p>
            <a:r>
              <a:rPr lang="en-GB" altLang="en-US" sz="4000"/>
              <a:t>The new way to train multi-layer NNs…</a:t>
            </a:r>
          </a:p>
        </p:txBody>
      </p:sp>
      <p:pic>
        <p:nvPicPr>
          <p:cNvPr id="56323" name="Picture 2">
            <a:extLst>
              <a:ext uri="{FF2B5EF4-FFF2-40B4-BE49-F238E27FC236}">
                <a16:creationId xmlns:a16="http://schemas.microsoft.com/office/drawing/2014/main" id="{696CB9A8-0D29-BA44-AA7F-17041B20C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289" y="1790701"/>
            <a:ext cx="6804025" cy="190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4D1B9B0-9372-3441-9F1F-14ED03819B49}"/>
              </a:ext>
            </a:extLst>
          </p:cNvPr>
          <p:cNvSpPr txBox="1">
            <a:spLocks/>
          </p:cNvSpPr>
          <p:nvPr/>
        </p:nvSpPr>
        <p:spPr bwMode="auto">
          <a:xfrm>
            <a:off x="2228851" y="4033839"/>
            <a:ext cx="3317875" cy="7207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Train </a:t>
            </a:r>
            <a:r>
              <a:rPr lang="en-GB" altLang="en-US" sz="2800" b="1" kern="0" dirty="0"/>
              <a:t>this</a:t>
            </a:r>
            <a:r>
              <a:rPr lang="en-GB" altLang="en-US" sz="2800" kern="0" dirty="0"/>
              <a:t> layer first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6B19AD6-05A5-0847-9CD6-BE85A10F4565}"/>
              </a:ext>
            </a:extLst>
          </p:cNvPr>
          <p:cNvSpPr/>
          <p:nvPr/>
        </p:nvSpPr>
        <p:spPr>
          <a:xfrm>
            <a:off x="4440238" y="1574800"/>
            <a:ext cx="1320800" cy="2306638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82B34C3-A4A8-4747-81FA-EEF0C9A27961}"/>
              </a:ext>
            </a:extLst>
          </p:cNvPr>
          <p:cNvSpPr txBox="1">
            <a:spLocks/>
          </p:cNvSpPr>
          <p:nvPr/>
        </p:nvSpPr>
        <p:spPr bwMode="auto">
          <a:xfrm>
            <a:off x="3276601" y="4632326"/>
            <a:ext cx="3317875" cy="72231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</a:t>
            </a:r>
            <a:r>
              <a:rPr lang="en-GB" altLang="en-US" sz="2800" b="1" kern="0" dirty="0"/>
              <a:t>this</a:t>
            </a:r>
            <a:r>
              <a:rPr lang="en-GB" altLang="en-US" sz="2800" kern="0" dirty="0"/>
              <a:t> layer</a:t>
            </a:r>
          </a:p>
        </p:txBody>
      </p:sp>
    </p:spTree>
    <p:extLst>
      <p:ext uri="{BB962C8B-B14F-4D97-AF65-F5344CB8AC3E}">
        <p14:creationId xmlns:p14="http://schemas.microsoft.com/office/powerpoint/2010/main" val="3790632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CEBBF367-53CF-BF46-B7B2-1A11B7696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438" y="304801"/>
            <a:ext cx="8864600" cy="1300163"/>
          </a:xfrm>
        </p:spPr>
        <p:txBody>
          <a:bodyPr/>
          <a:lstStyle/>
          <a:p>
            <a:r>
              <a:rPr lang="en-GB" altLang="en-US" sz="4000"/>
              <a:t>The new way to train multi-layer NNs…</a:t>
            </a:r>
          </a:p>
        </p:txBody>
      </p:sp>
      <p:pic>
        <p:nvPicPr>
          <p:cNvPr id="57347" name="Picture 2">
            <a:extLst>
              <a:ext uri="{FF2B5EF4-FFF2-40B4-BE49-F238E27FC236}">
                <a16:creationId xmlns:a16="http://schemas.microsoft.com/office/drawing/2014/main" id="{DBBCE52B-3847-5341-A2AC-DEEE1551B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289" y="1790701"/>
            <a:ext cx="6804025" cy="190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4A1DEE1-7862-F140-BBBB-FE377EB7CD96}"/>
              </a:ext>
            </a:extLst>
          </p:cNvPr>
          <p:cNvSpPr txBox="1">
            <a:spLocks/>
          </p:cNvSpPr>
          <p:nvPr/>
        </p:nvSpPr>
        <p:spPr bwMode="auto">
          <a:xfrm>
            <a:off x="2228851" y="4033839"/>
            <a:ext cx="3317875" cy="7207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Train </a:t>
            </a:r>
            <a:r>
              <a:rPr lang="en-GB" altLang="en-US" sz="2800" b="1" kern="0" dirty="0"/>
              <a:t>this</a:t>
            </a:r>
            <a:r>
              <a:rPr lang="en-GB" altLang="en-US" sz="2800" kern="0" dirty="0"/>
              <a:t> layer first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B5F3266-59CA-D74B-8578-3B394189FABB}"/>
              </a:ext>
            </a:extLst>
          </p:cNvPr>
          <p:cNvSpPr txBox="1">
            <a:spLocks/>
          </p:cNvSpPr>
          <p:nvPr/>
        </p:nvSpPr>
        <p:spPr bwMode="auto">
          <a:xfrm>
            <a:off x="3276601" y="4632326"/>
            <a:ext cx="3317875" cy="72231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</a:t>
            </a:r>
            <a:r>
              <a:rPr lang="en-GB" altLang="en-US" sz="2800" b="1" kern="0" dirty="0"/>
              <a:t>this</a:t>
            </a:r>
            <a:r>
              <a:rPr lang="en-GB" altLang="en-US" sz="2800" kern="0" dirty="0"/>
              <a:t> layer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834749D-07EE-0C47-85D4-66F7167467C9}"/>
              </a:ext>
            </a:extLst>
          </p:cNvPr>
          <p:cNvSpPr txBox="1">
            <a:spLocks/>
          </p:cNvSpPr>
          <p:nvPr/>
        </p:nvSpPr>
        <p:spPr bwMode="auto">
          <a:xfrm>
            <a:off x="4708526" y="5273676"/>
            <a:ext cx="3317875" cy="7207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</a:t>
            </a:r>
            <a:r>
              <a:rPr lang="en-GB" altLang="en-US" sz="2800" b="1" kern="0" dirty="0"/>
              <a:t>this</a:t>
            </a:r>
            <a:r>
              <a:rPr lang="en-GB" altLang="en-US" sz="2800" kern="0" dirty="0"/>
              <a:t> layer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A88A581-2361-C74E-9563-103B9E9F57F4}"/>
              </a:ext>
            </a:extLst>
          </p:cNvPr>
          <p:cNvSpPr/>
          <p:nvPr/>
        </p:nvSpPr>
        <p:spPr>
          <a:xfrm>
            <a:off x="5791200" y="1727200"/>
            <a:ext cx="1320800" cy="2306638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862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>
            <a:extLst>
              <a:ext uri="{FF2B5EF4-FFF2-40B4-BE49-F238E27FC236}">
                <a16:creationId xmlns:a16="http://schemas.microsoft.com/office/drawing/2014/main" id="{2AA2EB23-BC7C-8F44-AF2E-86D6DB122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438" y="304801"/>
            <a:ext cx="8864600" cy="1300163"/>
          </a:xfrm>
        </p:spPr>
        <p:txBody>
          <a:bodyPr/>
          <a:lstStyle/>
          <a:p>
            <a:r>
              <a:rPr lang="en-GB" altLang="en-US" sz="4000"/>
              <a:t>The new way to train multi-layer NNs…</a:t>
            </a:r>
          </a:p>
        </p:txBody>
      </p:sp>
      <p:pic>
        <p:nvPicPr>
          <p:cNvPr id="58371" name="Picture 2">
            <a:extLst>
              <a:ext uri="{FF2B5EF4-FFF2-40B4-BE49-F238E27FC236}">
                <a16:creationId xmlns:a16="http://schemas.microsoft.com/office/drawing/2014/main" id="{251C446B-0311-F44A-9365-DCDF98B38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289" y="1790701"/>
            <a:ext cx="6804025" cy="190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667234C-E988-FB47-A155-1156476F5155}"/>
              </a:ext>
            </a:extLst>
          </p:cNvPr>
          <p:cNvSpPr txBox="1">
            <a:spLocks/>
          </p:cNvSpPr>
          <p:nvPr/>
        </p:nvSpPr>
        <p:spPr bwMode="auto">
          <a:xfrm>
            <a:off x="2228851" y="4033839"/>
            <a:ext cx="3317875" cy="7207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Train </a:t>
            </a:r>
            <a:r>
              <a:rPr lang="en-GB" altLang="en-US" sz="2800" b="1" kern="0" dirty="0"/>
              <a:t>this</a:t>
            </a:r>
            <a:r>
              <a:rPr lang="en-GB" altLang="en-US" sz="2800" kern="0" dirty="0"/>
              <a:t> layer first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7C5C6CF-8B55-E341-8D29-FCC758AECE45}"/>
              </a:ext>
            </a:extLst>
          </p:cNvPr>
          <p:cNvSpPr txBox="1">
            <a:spLocks/>
          </p:cNvSpPr>
          <p:nvPr/>
        </p:nvSpPr>
        <p:spPr bwMode="auto">
          <a:xfrm>
            <a:off x="3276601" y="4632326"/>
            <a:ext cx="3317875" cy="72231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</a:t>
            </a:r>
            <a:r>
              <a:rPr lang="en-GB" altLang="en-US" sz="2800" b="1" kern="0" dirty="0"/>
              <a:t>this</a:t>
            </a:r>
            <a:r>
              <a:rPr lang="en-GB" altLang="en-US" sz="2800" kern="0" dirty="0"/>
              <a:t> layer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43BDC8A-B6FE-C24A-AAA0-B0CDD0592BDD}"/>
              </a:ext>
            </a:extLst>
          </p:cNvPr>
          <p:cNvSpPr txBox="1">
            <a:spLocks/>
          </p:cNvSpPr>
          <p:nvPr/>
        </p:nvSpPr>
        <p:spPr bwMode="auto">
          <a:xfrm>
            <a:off x="4708526" y="5273676"/>
            <a:ext cx="3317875" cy="7207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</a:t>
            </a:r>
            <a:r>
              <a:rPr lang="en-GB" altLang="en-US" sz="2800" b="1" kern="0" dirty="0"/>
              <a:t>this</a:t>
            </a:r>
            <a:r>
              <a:rPr lang="en-GB" altLang="en-US" sz="2800" kern="0" dirty="0"/>
              <a:t> layer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87BCE7A-5560-DB49-8573-04F1969B9A1F}"/>
              </a:ext>
            </a:extLst>
          </p:cNvPr>
          <p:cNvSpPr/>
          <p:nvPr/>
        </p:nvSpPr>
        <p:spPr>
          <a:xfrm>
            <a:off x="7112000" y="1717675"/>
            <a:ext cx="1320800" cy="2305050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3660B62-5579-1E47-B5ED-4C5DC3B30850}"/>
              </a:ext>
            </a:extLst>
          </p:cNvPr>
          <p:cNvSpPr txBox="1">
            <a:spLocks/>
          </p:cNvSpPr>
          <p:nvPr/>
        </p:nvSpPr>
        <p:spPr bwMode="auto">
          <a:xfrm>
            <a:off x="5338764" y="5770563"/>
            <a:ext cx="3317875" cy="72231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</a:t>
            </a:r>
            <a:r>
              <a:rPr lang="en-GB" altLang="en-US" sz="2800" b="1" kern="0" dirty="0"/>
              <a:t>this</a:t>
            </a:r>
            <a:r>
              <a:rPr lang="en-GB" altLang="en-US" sz="2800" kern="0" dirty="0"/>
              <a:t> layer</a:t>
            </a:r>
          </a:p>
        </p:txBody>
      </p:sp>
    </p:spTree>
    <p:extLst>
      <p:ext uri="{BB962C8B-B14F-4D97-AF65-F5344CB8AC3E}">
        <p14:creationId xmlns:p14="http://schemas.microsoft.com/office/powerpoint/2010/main" val="467047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7B94D07E-B905-804F-A830-2C8FEB6D3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438" y="304801"/>
            <a:ext cx="8864600" cy="1300163"/>
          </a:xfrm>
        </p:spPr>
        <p:txBody>
          <a:bodyPr/>
          <a:lstStyle/>
          <a:p>
            <a:r>
              <a:rPr lang="en-GB" altLang="en-US" sz="4000"/>
              <a:t>The new way to train multi-layer NNs…</a:t>
            </a:r>
          </a:p>
        </p:txBody>
      </p:sp>
      <p:pic>
        <p:nvPicPr>
          <p:cNvPr id="59395" name="Picture 2">
            <a:extLst>
              <a:ext uri="{FF2B5EF4-FFF2-40B4-BE49-F238E27FC236}">
                <a16:creationId xmlns:a16="http://schemas.microsoft.com/office/drawing/2014/main" id="{969142AB-B6C3-D540-8E07-8BB6C102D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289" y="1790701"/>
            <a:ext cx="6804025" cy="190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3A07818-F461-B24A-9698-7CEE9F186E00}"/>
              </a:ext>
            </a:extLst>
          </p:cNvPr>
          <p:cNvSpPr txBox="1">
            <a:spLocks/>
          </p:cNvSpPr>
          <p:nvPr/>
        </p:nvSpPr>
        <p:spPr bwMode="auto">
          <a:xfrm>
            <a:off x="2228851" y="4033839"/>
            <a:ext cx="3317875" cy="7207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Train </a:t>
            </a:r>
            <a:r>
              <a:rPr lang="en-GB" altLang="en-US" sz="2800" b="1" kern="0" dirty="0"/>
              <a:t>this</a:t>
            </a:r>
            <a:r>
              <a:rPr lang="en-GB" altLang="en-US" sz="2800" kern="0" dirty="0"/>
              <a:t> layer first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85F0522-967D-D347-89D9-A6C11CD38D7C}"/>
              </a:ext>
            </a:extLst>
          </p:cNvPr>
          <p:cNvSpPr txBox="1">
            <a:spLocks/>
          </p:cNvSpPr>
          <p:nvPr/>
        </p:nvSpPr>
        <p:spPr bwMode="auto">
          <a:xfrm>
            <a:off x="3276601" y="4632326"/>
            <a:ext cx="3317875" cy="72231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</a:t>
            </a:r>
            <a:r>
              <a:rPr lang="en-GB" altLang="en-US" sz="2800" b="1" kern="0" dirty="0"/>
              <a:t>this</a:t>
            </a:r>
            <a:r>
              <a:rPr lang="en-GB" altLang="en-US" sz="2800" kern="0" dirty="0"/>
              <a:t> layer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3759C7-A67F-334C-A0A4-CD89EF2E5250}"/>
              </a:ext>
            </a:extLst>
          </p:cNvPr>
          <p:cNvSpPr txBox="1">
            <a:spLocks/>
          </p:cNvSpPr>
          <p:nvPr/>
        </p:nvSpPr>
        <p:spPr bwMode="auto">
          <a:xfrm>
            <a:off x="4708526" y="5273676"/>
            <a:ext cx="3317875" cy="7207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</a:t>
            </a:r>
            <a:r>
              <a:rPr lang="en-GB" altLang="en-US" sz="2800" b="1" kern="0" dirty="0"/>
              <a:t>this</a:t>
            </a:r>
            <a:r>
              <a:rPr lang="en-GB" altLang="en-US" sz="2800" kern="0" dirty="0"/>
              <a:t> layer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6930576-650B-644E-83BE-A80D1D5C6675}"/>
              </a:ext>
            </a:extLst>
          </p:cNvPr>
          <p:cNvSpPr/>
          <p:nvPr/>
        </p:nvSpPr>
        <p:spPr>
          <a:xfrm>
            <a:off x="8331200" y="1706564"/>
            <a:ext cx="1320800" cy="2306637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10CAFFD-E69E-AE46-A8B1-79A54F1B6BDF}"/>
              </a:ext>
            </a:extLst>
          </p:cNvPr>
          <p:cNvSpPr txBox="1">
            <a:spLocks/>
          </p:cNvSpPr>
          <p:nvPr/>
        </p:nvSpPr>
        <p:spPr bwMode="auto">
          <a:xfrm>
            <a:off x="5338764" y="5770563"/>
            <a:ext cx="3317875" cy="72231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</a:t>
            </a:r>
            <a:r>
              <a:rPr lang="en-GB" altLang="en-US" sz="2800" b="1" kern="0" dirty="0"/>
              <a:t>this</a:t>
            </a:r>
            <a:r>
              <a:rPr lang="en-GB" altLang="en-US" sz="2800" kern="0" dirty="0"/>
              <a:t> layer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242B02-3BCC-3E49-A0D6-162159C21058}"/>
              </a:ext>
            </a:extLst>
          </p:cNvPr>
          <p:cNvSpPr txBox="1">
            <a:spLocks/>
          </p:cNvSpPr>
          <p:nvPr/>
        </p:nvSpPr>
        <p:spPr bwMode="auto">
          <a:xfrm>
            <a:off x="6997701" y="6257925"/>
            <a:ext cx="3317875" cy="457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finally </a:t>
            </a:r>
            <a:r>
              <a:rPr lang="en-GB" altLang="en-US" sz="2800" b="1" kern="0" dirty="0"/>
              <a:t>this</a:t>
            </a:r>
            <a:r>
              <a:rPr lang="en-GB" altLang="en-US" sz="2800" kern="0" dirty="0"/>
              <a:t> layer</a:t>
            </a:r>
          </a:p>
        </p:txBody>
      </p:sp>
    </p:spTree>
    <p:extLst>
      <p:ext uri="{BB962C8B-B14F-4D97-AF65-F5344CB8AC3E}">
        <p14:creationId xmlns:p14="http://schemas.microsoft.com/office/powerpoint/2010/main" val="3684816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9916</TotalTime>
  <Words>1068</Words>
  <Application>Microsoft Macintosh PowerPoint</Application>
  <PresentationFormat>Widescreen</PresentationFormat>
  <Paragraphs>149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medium-content-serif-font</vt:lpstr>
      <vt:lpstr>Arial</vt:lpstr>
      <vt:lpstr>Calibri</vt:lpstr>
      <vt:lpstr>Calibri Light</vt:lpstr>
      <vt:lpstr>Cambria Math</vt:lpstr>
      <vt:lpstr>Helvetica</vt:lpstr>
      <vt:lpstr>Mangal</vt:lpstr>
      <vt:lpstr>Wingdings</vt:lpstr>
      <vt:lpstr>Office Theme</vt:lpstr>
      <vt:lpstr>Deep learning</vt:lpstr>
      <vt:lpstr>Multi-layer Perceptron network</vt:lpstr>
      <vt:lpstr>Deep Learning using multiple layers neural networks</vt:lpstr>
      <vt:lpstr>However, no efficient algorithm available to learn multi-layer NNs until recently</vt:lpstr>
      <vt:lpstr>The new way to train multi-layer NNs…</vt:lpstr>
      <vt:lpstr>The new way to train multi-layer NNs…</vt:lpstr>
      <vt:lpstr>The new way to train multi-layer NNs…</vt:lpstr>
      <vt:lpstr>The new way to train multi-layer NNs…</vt:lpstr>
      <vt:lpstr>The new way to train multi-layer NNs…</vt:lpstr>
      <vt:lpstr>The new way to train multi-layer NNs…</vt:lpstr>
      <vt:lpstr>Auto-encoder (Auto-Associative Network)</vt:lpstr>
      <vt:lpstr>PowerPoint Presentation</vt:lpstr>
      <vt:lpstr>Intermediate layers are each trained to be auto-encoders (or similar) </vt:lpstr>
      <vt:lpstr>Final layer trained to predict class based on outputs from previous layers</vt:lpstr>
      <vt:lpstr>Deep Learning: Advantages</vt:lpstr>
      <vt:lpstr>PowerPoint Presentation</vt:lpstr>
      <vt:lpstr>PowerPoint Presentation</vt:lpstr>
      <vt:lpstr>PowerPoint Presentation</vt:lpstr>
      <vt:lpstr>PowerPoint Presentation</vt:lpstr>
      <vt:lpstr>Convolutional Neural Networks (CNNs)</vt:lpstr>
      <vt:lpstr>Convolutional Neural Networks (CNNs)</vt:lpstr>
      <vt:lpstr>Recurrent Neural Networks (RNNs)</vt:lpstr>
      <vt:lpstr>More on Deep Learning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Microsoft Office User</dc:creator>
  <cp:lastModifiedBy>Microsoft Office User</cp:lastModifiedBy>
  <cp:revision>23</cp:revision>
  <dcterms:created xsi:type="dcterms:W3CDTF">2018-12-13T21:32:28Z</dcterms:created>
  <dcterms:modified xsi:type="dcterms:W3CDTF">2018-12-20T18:48:37Z</dcterms:modified>
</cp:coreProperties>
</file>